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9"/>
  </p:notesMasterIdLst>
  <p:handoutMasterIdLst>
    <p:handoutMasterId r:id="rId50"/>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62" r:id="rId38"/>
    <p:sldId id="1468" r:id="rId39"/>
    <p:sldId id="1469" r:id="rId40"/>
    <p:sldId id="1463" r:id="rId41"/>
    <p:sldId id="1465" r:id="rId42"/>
    <p:sldId id="1464" r:id="rId43"/>
    <p:sldId id="1466" r:id="rId44"/>
    <p:sldId id="1459" r:id="rId45"/>
    <p:sldId id="1442" r:id="rId46"/>
    <p:sldId id="1460" r:id="rId47"/>
    <p:sldId id="1461" r:id="rId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62"/>
            <p14:sldId id="1468"/>
            <p14:sldId id="1469"/>
            <p14:sldId id="1463"/>
            <p14:sldId id="1465"/>
            <p14:sldId id="1464"/>
            <p14:sldId id="1466"/>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0" autoAdjust="0"/>
    <p:restoredTop sz="96357" autoAdjust="0"/>
  </p:normalViewPr>
  <p:slideViewPr>
    <p:cSldViewPr snapToGrid="0">
      <p:cViewPr varScale="1">
        <p:scale>
          <a:sx n="86" d="100"/>
          <a:sy n="86" d="100"/>
        </p:scale>
        <p:origin x="557" y="53"/>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2/4/2020</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2020-02-04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2/4/2020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2/4/2020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2/4/2020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2/4/2020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2020-02-04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2020-02-04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2020-02-04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2020-02-04</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2020-02-04</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2020-02-04</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2020-02-04</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2020-02-04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2020-02-04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2020-02-04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2020-02-04</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2020-02-04</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9.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9.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10.png"/><Relationship Id="rId5" Type="http://schemas.openxmlformats.org/officeDocument/2006/relationships/image" Target="../media/image76.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2.png"/><Relationship Id="rId1" Type="http://schemas.openxmlformats.org/officeDocument/2006/relationships/slideLayout" Target="../slideLayouts/slideLayout159.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86.png"/><Relationship Id="rId14" Type="http://schemas.openxmlformats.org/officeDocument/2006/relationships/image" Target="../media/image122.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3429001"/>
            <a:ext cx="4983804" cy="3526276"/>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29242" y="3668645"/>
            <a:ext cx="4141711" cy="3046988"/>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Aleyois </a:t>
            </a:r>
            <a:r>
              <a:rPr lang="en-US" sz="2400" b="1" dirty="0" err="1">
                <a:solidFill>
                  <a:srgbClr val="000000"/>
                </a:solidFill>
              </a:rPr>
              <a:t>Boix</a:t>
            </a:r>
            <a:r>
              <a:rPr lang="en-US" sz="2400" b="1" dirty="0">
                <a:solidFill>
                  <a:srgbClr val="000000"/>
                </a:solidFill>
              </a:rPr>
              <a:t> </a:t>
            </a:r>
            <a:r>
              <a:rPr lang="en-US" sz="2400" b="1" dirty="0" err="1">
                <a:solidFill>
                  <a:srgbClr val="000000"/>
                </a:solidFill>
              </a:rPr>
              <a:t>Chova</a:t>
            </a:r>
            <a:endParaRPr lang="en-US" sz="2400" b="1" dirty="0">
              <a:solidFill>
                <a:srgbClr val="000000"/>
              </a:solidFill>
            </a:endParaRPr>
          </a:p>
          <a:p>
            <a:r>
              <a:rPr lang="en-US" sz="2400" dirty="0">
                <a:solidFill>
                  <a:srgbClr val="000000"/>
                </a:solidFill>
              </a:rPr>
              <a:t>aleyois.boix-chova@axians.com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a:xfrm>
            <a:off x="838200" y="1825624"/>
            <a:ext cx="10515600" cy="4738461"/>
          </a:xfrm>
        </p:spPr>
        <p:txBody>
          <a:bodyPr>
            <a:normAutofit/>
          </a:bodyPr>
          <a:lstStyle/>
          <a:p>
            <a:endParaRPr lang="en-US" dirty="0"/>
          </a:p>
          <a:p>
            <a:r>
              <a:rPr lang="en-US" dirty="0"/>
              <a:t>De facto standard communication protocol, widely spread for connecting industrial electronic devices.</a:t>
            </a:r>
          </a:p>
          <a:p>
            <a:r>
              <a:rPr lang="en-US" dirty="0"/>
              <a:t>Devices: Heat pumps, energy meters, PLC, …</a:t>
            </a:r>
          </a:p>
          <a:p>
            <a:r>
              <a:rPr lang="en-US" dirty="0"/>
              <a:t>Other versions: Modbus RTU, Modbus TCP,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9EA4566-3628-4BC6-9A47-1DFA07E4B330}"/>
              </a:ext>
            </a:extLst>
          </p:cNvPr>
          <p:cNvPicPr>
            <a:picLocks noChangeAspect="1"/>
          </p:cNvPicPr>
          <p:nvPr/>
        </p:nvPicPr>
        <p:blipFill>
          <a:blip r:embed="rId2"/>
          <a:stretch>
            <a:fillRect/>
          </a:stretch>
        </p:blipFill>
        <p:spPr>
          <a:xfrm>
            <a:off x="4729843" y="1152887"/>
            <a:ext cx="2317567" cy="822736"/>
          </a:xfrm>
          <a:prstGeom prst="rect">
            <a:avLst/>
          </a:prstGeom>
        </p:spPr>
      </p:pic>
      <p:pic>
        <p:nvPicPr>
          <p:cNvPr id="6" name="Picture 5">
            <a:extLst>
              <a:ext uri="{FF2B5EF4-FFF2-40B4-BE49-F238E27FC236}">
                <a16:creationId xmlns:a16="http://schemas.microsoft.com/office/drawing/2014/main" id="{CBDC2FDD-5A26-4F48-B84F-2E9461874C87}"/>
              </a:ext>
            </a:extLst>
          </p:cNvPr>
          <p:cNvPicPr>
            <a:picLocks noChangeAspect="1"/>
          </p:cNvPicPr>
          <p:nvPr/>
        </p:nvPicPr>
        <p:blipFill>
          <a:blip r:embed="rId3"/>
          <a:stretch>
            <a:fillRect/>
          </a:stretch>
        </p:blipFill>
        <p:spPr>
          <a:xfrm>
            <a:off x="1212261" y="4298632"/>
            <a:ext cx="876217" cy="2265453"/>
          </a:xfrm>
          <a:prstGeom prst="rect">
            <a:avLst/>
          </a:prstGeom>
        </p:spPr>
      </p:pic>
      <p:pic>
        <p:nvPicPr>
          <p:cNvPr id="7" name="Picture 6">
            <a:extLst>
              <a:ext uri="{FF2B5EF4-FFF2-40B4-BE49-F238E27FC236}">
                <a16:creationId xmlns:a16="http://schemas.microsoft.com/office/drawing/2014/main" id="{B1245C4F-EE4A-4726-B2C3-8CF9F5C45797}"/>
              </a:ext>
            </a:extLst>
          </p:cNvPr>
          <p:cNvPicPr>
            <a:picLocks noChangeAspect="1"/>
          </p:cNvPicPr>
          <p:nvPr/>
        </p:nvPicPr>
        <p:blipFill>
          <a:blip r:embed="rId4"/>
          <a:stretch>
            <a:fillRect/>
          </a:stretch>
        </p:blipFill>
        <p:spPr>
          <a:xfrm>
            <a:off x="2655705" y="4473750"/>
            <a:ext cx="1845538" cy="1653960"/>
          </a:xfrm>
          <a:prstGeom prst="rect">
            <a:avLst/>
          </a:prstGeom>
        </p:spPr>
      </p:pic>
      <p:pic>
        <p:nvPicPr>
          <p:cNvPr id="8" name="Picture 7">
            <a:extLst>
              <a:ext uri="{FF2B5EF4-FFF2-40B4-BE49-F238E27FC236}">
                <a16:creationId xmlns:a16="http://schemas.microsoft.com/office/drawing/2014/main" id="{C11638D8-514F-4158-8BCD-8A389AB4C1DB}"/>
              </a:ext>
            </a:extLst>
          </p:cNvPr>
          <p:cNvPicPr>
            <a:picLocks noChangeAspect="1"/>
          </p:cNvPicPr>
          <p:nvPr/>
        </p:nvPicPr>
        <p:blipFill>
          <a:blip r:embed="rId5"/>
          <a:stretch>
            <a:fillRect/>
          </a:stretch>
        </p:blipFill>
        <p:spPr>
          <a:xfrm>
            <a:off x="5324861" y="4473750"/>
            <a:ext cx="2792556" cy="1653960"/>
          </a:xfrm>
          <a:prstGeom prst="rect">
            <a:avLst/>
          </a:prstGeom>
        </p:spPr>
      </p:pic>
    </p:spTree>
    <p:extLst>
      <p:ext uri="{BB962C8B-B14F-4D97-AF65-F5344CB8AC3E}">
        <p14:creationId xmlns:p14="http://schemas.microsoft.com/office/powerpoint/2010/main" val="62938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function codes</a:t>
            </a:r>
            <a:endParaRPr lang="en-US" dirty="0"/>
          </a:p>
        </p:txBody>
      </p:sp>
      <p:pic>
        <p:nvPicPr>
          <p:cNvPr id="5" name="Picture 4">
            <a:extLst>
              <a:ext uri="{FF2B5EF4-FFF2-40B4-BE49-F238E27FC236}">
                <a16:creationId xmlns:a16="http://schemas.microsoft.com/office/drawing/2014/main" id="{C07710A5-0B48-4CAF-8BAC-4FEC3E5467CF}"/>
              </a:ext>
            </a:extLst>
          </p:cNvPr>
          <p:cNvPicPr>
            <a:picLocks noChangeAspect="1"/>
          </p:cNvPicPr>
          <p:nvPr/>
        </p:nvPicPr>
        <p:blipFill>
          <a:blip r:embed="rId2"/>
          <a:stretch>
            <a:fillRect/>
          </a:stretch>
        </p:blipFill>
        <p:spPr>
          <a:xfrm>
            <a:off x="807111" y="1187730"/>
            <a:ext cx="10577777" cy="4482540"/>
          </a:xfrm>
          <a:prstGeom prst="rect">
            <a:avLst/>
          </a:prstGeom>
        </p:spPr>
      </p:pic>
    </p:spTree>
    <p:extLst>
      <p:ext uri="{BB962C8B-B14F-4D97-AF65-F5344CB8AC3E}">
        <p14:creationId xmlns:p14="http://schemas.microsoft.com/office/powerpoint/2010/main" val="227345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data formatting</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395958" y="2149060"/>
            <a:ext cx="11882868" cy="584775"/>
          </a:xfrm>
          <a:prstGeom prst="rect">
            <a:avLst/>
          </a:prstGeom>
          <a:noFill/>
        </p:spPr>
        <p:txBody>
          <a:bodyPr wrap="none" rtlCol="0">
            <a:spAutoFit/>
          </a:bodyPr>
          <a:lstStyle/>
          <a:p>
            <a:r>
              <a:rPr lang="en-US" sz="1600" b="1" dirty="0"/>
              <a:t>31 44 b0 5c 82 86 00 02 1b 7a fb 00 00 00 2f 00 02 1b 7a fb 00 00 02 1b 7a fb 00 00 00 2f 00 2f </a:t>
            </a:r>
            <a:r>
              <a:rPr lang="en-US" sz="1600" b="1" dirty="0" err="1"/>
              <a:t>2f</a:t>
            </a:r>
            <a:r>
              <a:rPr lang="en-US" sz="1600" b="1" dirty="0"/>
              <a:t> 0a 66 34 02 0a 02 1b 7a fb 00 00 00 2f </a:t>
            </a:r>
          </a:p>
          <a:p>
            <a:r>
              <a:rPr lang="en-US" sz="1600" b="1" dirty="0"/>
              <a:t> 02 1b 7a fb 00 00 00 2f fb 1a 45 02 02 02 1b 7a fb 00 00 00 2f </a:t>
            </a:r>
            <a:r>
              <a:rPr lang="en-US" sz="1600" b="1" dirty="0" err="1"/>
              <a:t>fd</a:t>
            </a:r>
            <a:r>
              <a:rPr lang="en-US" sz="1600" b="1" dirty="0"/>
              <a:t>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 02 02 1b 7a</a:t>
            </a:r>
            <a:endParaRPr lang="en-US" sz="1600" dirty="0"/>
          </a:p>
        </p:txBody>
      </p:sp>
      <p:sp>
        <p:nvSpPr>
          <p:cNvPr id="9" name="TextBox 8">
            <a:extLst>
              <a:ext uri="{FF2B5EF4-FFF2-40B4-BE49-F238E27FC236}">
                <a16:creationId xmlns:a16="http://schemas.microsoft.com/office/drawing/2014/main" id="{4550C0D2-A42C-45FF-B2C7-08EF6DC67688}"/>
              </a:ext>
            </a:extLst>
          </p:cNvPr>
          <p:cNvSpPr txBox="1"/>
          <p:nvPr/>
        </p:nvSpPr>
        <p:spPr>
          <a:xfrm>
            <a:off x="334681" y="1365119"/>
            <a:ext cx="2281330" cy="461665"/>
          </a:xfrm>
          <a:prstGeom prst="rect">
            <a:avLst/>
          </a:prstGeom>
          <a:noFill/>
        </p:spPr>
        <p:txBody>
          <a:bodyPr wrap="none" rtlCol="0">
            <a:spAutoFit/>
          </a:bodyPr>
          <a:lstStyle/>
          <a:p>
            <a:r>
              <a:rPr lang="en-US" sz="2400" dirty="0"/>
              <a:t>Holding registers</a:t>
            </a:r>
          </a:p>
        </p:txBody>
      </p:sp>
      <p:pic>
        <p:nvPicPr>
          <p:cNvPr id="3" name="Picture 2">
            <a:extLst>
              <a:ext uri="{FF2B5EF4-FFF2-40B4-BE49-F238E27FC236}">
                <a16:creationId xmlns:a16="http://schemas.microsoft.com/office/drawing/2014/main" id="{80DACEF9-A109-4F75-9E90-5AF101417311}"/>
              </a:ext>
            </a:extLst>
          </p:cNvPr>
          <p:cNvPicPr>
            <a:picLocks noChangeAspect="1"/>
          </p:cNvPicPr>
          <p:nvPr/>
        </p:nvPicPr>
        <p:blipFill>
          <a:blip r:embed="rId2"/>
          <a:stretch>
            <a:fillRect/>
          </a:stretch>
        </p:blipFill>
        <p:spPr>
          <a:xfrm>
            <a:off x="134414" y="4258996"/>
            <a:ext cx="5146905" cy="2456478"/>
          </a:xfrm>
          <a:prstGeom prst="rect">
            <a:avLst/>
          </a:prstGeom>
        </p:spPr>
      </p:pic>
      <p:sp>
        <p:nvSpPr>
          <p:cNvPr id="5" name="Rectangle 4">
            <a:extLst>
              <a:ext uri="{FF2B5EF4-FFF2-40B4-BE49-F238E27FC236}">
                <a16:creationId xmlns:a16="http://schemas.microsoft.com/office/drawing/2014/main" id="{1DC5E3F8-4FF6-454C-9ADE-CE1F57E22DC8}"/>
              </a:ext>
            </a:extLst>
          </p:cNvPr>
          <p:cNvSpPr/>
          <p:nvPr/>
        </p:nvSpPr>
        <p:spPr>
          <a:xfrm>
            <a:off x="134414" y="5213331"/>
            <a:ext cx="4385387" cy="166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406FA0-1887-43F9-8FB0-6EE233B6936A}"/>
              </a:ext>
            </a:extLst>
          </p:cNvPr>
          <p:cNvSpPr/>
          <p:nvPr/>
        </p:nvSpPr>
        <p:spPr>
          <a:xfrm>
            <a:off x="5874732" y="2456762"/>
            <a:ext cx="497632" cy="2335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AC35B80-32A0-4EE9-A8BA-23A9AB583120}"/>
              </a:ext>
            </a:extLst>
          </p:cNvPr>
          <p:cNvCxnSpPr>
            <a:cxnSpLocks/>
          </p:cNvCxnSpPr>
          <p:nvPr/>
        </p:nvCxnSpPr>
        <p:spPr>
          <a:xfrm>
            <a:off x="5983977" y="2690360"/>
            <a:ext cx="481693" cy="3657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EF66A6-73D5-48C5-9587-7FDA1B435737}"/>
              </a:ext>
            </a:extLst>
          </p:cNvPr>
          <p:cNvSpPr txBox="1"/>
          <p:nvPr/>
        </p:nvSpPr>
        <p:spPr>
          <a:xfrm>
            <a:off x="6117327" y="2967335"/>
            <a:ext cx="1722203" cy="461665"/>
          </a:xfrm>
          <a:prstGeom prst="rect">
            <a:avLst/>
          </a:prstGeom>
          <a:noFill/>
        </p:spPr>
        <p:txBody>
          <a:bodyPr wrap="none" rtlCol="0">
            <a:spAutoFit/>
          </a:bodyPr>
          <a:lstStyle/>
          <a:p>
            <a:r>
              <a:rPr lang="en-US" sz="2400" dirty="0"/>
              <a:t>Position 291</a:t>
            </a:r>
          </a:p>
        </p:txBody>
      </p:sp>
      <p:sp>
        <p:nvSpPr>
          <p:cNvPr id="42" name="TextBox 41">
            <a:extLst>
              <a:ext uri="{FF2B5EF4-FFF2-40B4-BE49-F238E27FC236}">
                <a16:creationId xmlns:a16="http://schemas.microsoft.com/office/drawing/2014/main" id="{2BFB373A-766D-4847-9516-FF7FF08DB846}"/>
              </a:ext>
            </a:extLst>
          </p:cNvPr>
          <p:cNvSpPr txBox="1"/>
          <p:nvPr/>
        </p:nvSpPr>
        <p:spPr>
          <a:xfrm>
            <a:off x="3077543" y="3705702"/>
            <a:ext cx="5410455" cy="707886"/>
          </a:xfrm>
          <a:prstGeom prst="rect">
            <a:avLst/>
          </a:prstGeom>
          <a:noFill/>
        </p:spPr>
        <p:txBody>
          <a:bodyPr wrap="none" rtlCol="0">
            <a:spAutoFit/>
          </a:bodyPr>
          <a:lstStyle/>
          <a:p>
            <a:r>
              <a:rPr lang="en-US" sz="4000" b="1" dirty="0"/>
              <a:t>           01 03 </a:t>
            </a:r>
            <a:r>
              <a:rPr lang="en-US" sz="4000" b="1" dirty="0">
                <a:solidFill>
                  <a:schemeClr val="accent2"/>
                </a:solidFill>
              </a:rPr>
              <a:t>97 1d </a:t>
            </a:r>
            <a:r>
              <a:rPr lang="en-US" sz="4000" b="1" dirty="0"/>
              <a:t>02 1b </a:t>
            </a:r>
            <a:endParaRPr lang="en-US" sz="2000" dirty="0"/>
          </a:p>
        </p:txBody>
      </p:sp>
      <p:grpSp>
        <p:nvGrpSpPr>
          <p:cNvPr id="68" name="Group 67">
            <a:extLst>
              <a:ext uri="{FF2B5EF4-FFF2-40B4-BE49-F238E27FC236}">
                <a16:creationId xmlns:a16="http://schemas.microsoft.com/office/drawing/2014/main" id="{2E6CD04B-7EC9-452C-92D5-CAC7D91DD594}"/>
              </a:ext>
            </a:extLst>
          </p:cNvPr>
          <p:cNvGrpSpPr/>
          <p:nvPr/>
        </p:nvGrpSpPr>
        <p:grpSpPr>
          <a:xfrm>
            <a:off x="5656537" y="2917930"/>
            <a:ext cx="1256469" cy="1413590"/>
            <a:chOff x="7694887" y="3691870"/>
            <a:chExt cx="1256469" cy="1413590"/>
          </a:xfrm>
        </p:grpSpPr>
        <p:sp>
          <p:nvSpPr>
            <p:cNvPr id="51" name="Rectangle 50">
              <a:extLst>
                <a:ext uri="{FF2B5EF4-FFF2-40B4-BE49-F238E27FC236}">
                  <a16:creationId xmlns:a16="http://schemas.microsoft.com/office/drawing/2014/main" id="{B3D02E79-59EE-44C2-A462-2785985EED81}"/>
                </a:ext>
              </a:extLst>
            </p:cNvPr>
            <p:cNvSpPr/>
            <p:nvPr/>
          </p:nvSpPr>
          <p:spPr>
            <a:xfrm>
              <a:off x="7694887" y="4556552"/>
              <a:ext cx="1256469"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ACC119-C88C-4E13-8924-F3B1B44132B6}"/>
                </a:ext>
              </a:extLst>
            </p:cNvPr>
            <p:cNvCxnSpPr/>
            <p:nvPr/>
          </p:nvCxnSpPr>
          <p:spPr>
            <a:xfrm flipV="1">
              <a:off x="8277171"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3BC52DE-B965-48F0-B27C-C97BB1605BDF}"/>
                </a:ext>
              </a:extLst>
            </p:cNvPr>
            <p:cNvSpPr txBox="1"/>
            <p:nvPr/>
          </p:nvSpPr>
          <p:spPr>
            <a:xfrm>
              <a:off x="7867694" y="3691870"/>
              <a:ext cx="818953" cy="461665"/>
            </a:xfrm>
            <a:prstGeom prst="rect">
              <a:avLst/>
            </a:prstGeom>
            <a:noFill/>
          </p:spPr>
          <p:txBody>
            <a:bodyPr wrap="square" rtlCol="0">
              <a:spAutoFit/>
            </a:bodyPr>
            <a:lstStyle/>
            <a:p>
              <a:r>
                <a:rPr lang="en-US" sz="2400" dirty="0"/>
                <a:t>Data</a:t>
              </a:r>
            </a:p>
          </p:txBody>
        </p:sp>
      </p:grpSp>
      <p:grpSp>
        <p:nvGrpSpPr>
          <p:cNvPr id="14" name="Group 13">
            <a:extLst>
              <a:ext uri="{FF2B5EF4-FFF2-40B4-BE49-F238E27FC236}">
                <a16:creationId xmlns:a16="http://schemas.microsoft.com/office/drawing/2014/main" id="{5789BF44-E7CF-401B-AA11-B42A6EE816D9}"/>
              </a:ext>
            </a:extLst>
          </p:cNvPr>
          <p:cNvGrpSpPr/>
          <p:nvPr/>
        </p:nvGrpSpPr>
        <p:grpSpPr>
          <a:xfrm>
            <a:off x="4441292" y="3782612"/>
            <a:ext cx="1819193" cy="1392349"/>
            <a:chOff x="6479642" y="4556552"/>
            <a:chExt cx="1819193" cy="1392349"/>
          </a:xfrm>
        </p:grpSpPr>
        <p:sp>
          <p:nvSpPr>
            <p:cNvPr id="56" name="Rectangle 55">
              <a:extLst>
                <a:ext uri="{FF2B5EF4-FFF2-40B4-BE49-F238E27FC236}">
                  <a16:creationId xmlns:a16="http://schemas.microsoft.com/office/drawing/2014/main" id="{549DC75F-BE56-4247-94B2-87BA45DE8DEA}"/>
                </a:ext>
              </a:extLst>
            </p:cNvPr>
            <p:cNvSpPr/>
            <p:nvPr/>
          </p:nvSpPr>
          <p:spPr>
            <a:xfrm>
              <a:off x="7077377" y="4556552"/>
              <a:ext cx="61751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84C2175-104E-4CD5-8F11-893A9BBC8697}"/>
                </a:ext>
              </a:extLst>
            </p:cNvPr>
            <p:cNvCxnSpPr/>
            <p:nvPr/>
          </p:nvCxnSpPr>
          <p:spPr>
            <a:xfrm flipV="1">
              <a:off x="7386084" y="510697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17ED492-4CF1-4D23-92D0-6A8CA71ABF96}"/>
                </a:ext>
              </a:extLst>
            </p:cNvPr>
            <p:cNvSpPr txBox="1"/>
            <p:nvPr/>
          </p:nvSpPr>
          <p:spPr>
            <a:xfrm>
              <a:off x="6479642" y="5487236"/>
              <a:ext cx="1819193" cy="461665"/>
            </a:xfrm>
            <a:prstGeom prst="rect">
              <a:avLst/>
            </a:prstGeom>
            <a:noFill/>
          </p:spPr>
          <p:txBody>
            <a:bodyPr wrap="none" rtlCol="0">
              <a:spAutoFit/>
            </a:bodyPr>
            <a:lstStyle/>
            <a:p>
              <a:r>
                <a:rPr lang="en-US" sz="2400" dirty="0"/>
                <a:t>Function code</a:t>
              </a:r>
            </a:p>
          </p:txBody>
        </p:sp>
      </p:grpSp>
      <p:grpSp>
        <p:nvGrpSpPr>
          <p:cNvPr id="12" name="Group 11">
            <a:extLst>
              <a:ext uri="{FF2B5EF4-FFF2-40B4-BE49-F238E27FC236}">
                <a16:creationId xmlns:a16="http://schemas.microsoft.com/office/drawing/2014/main" id="{93E2185D-C7FE-44E2-848B-FE7C54D7D16C}"/>
              </a:ext>
            </a:extLst>
          </p:cNvPr>
          <p:cNvGrpSpPr/>
          <p:nvPr/>
        </p:nvGrpSpPr>
        <p:grpSpPr>
          <a:xfrm>
            <a:off x="4038655" y="2917930"/>
            <a:ext cx="1380122" cy="1414202"/>
            <a:chOff x="6077005" y="3691870"/>
            <a:chExt cx="1380122" cy="1414202"/>
          </a:xfrm>
        </p:grpSpPr>
        <p:sp>
          <p:nvSpPr>
            <p:cNvPr id="61" name="Rectangle 60">
              <a:extLst>
                <a:ext uri="{FF2B5EF4-FFF2-40B4-BE49-F238E27FC236}">
                  <a16:creationId xmlns:a16="http://schemas.microsoft.com/office/drawing/2014/main" id="{29BDE7AF-A601-4315-A7C1-8134028B16C7}"/>
                </a:ext>
              </a:extLst>
            </p:cNvPr>
            <p:cNvSpPr/>
            <p:nvPr/>
          </p:nvSpPr>
          <p:spPr>
            <a:xfrm>
              <a:off x="6400553" y="4557164"/>
              <a:ext cx="67682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2436C7AD-6686-4330-8060-E9DF27935020}"/>
                </a:ext>
              </a:extLst>
            </p:cNvPr>
            <p:cNvCxnSpPr/>
            <p:nvPr/>
          </p:nvCxnSpPr>
          <p:spPr>
            <a:xfrm flipV="1">
              <a:off x="6750595"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341344-F740-44F3-8FB9-264FF8F6A38D}"/>
                </a:ext>
              </a:extLst>
            </p:cNvPr>
            <p:cNvSpPr txBox="1"/>
            <p:nvPr/>
          </p:nvSpPr>
          <p:spPr>
            <a:xfrm>
              <a:off x="6077005" y="3691870"/>
              <a:ext cx="1380122" cy="461665"/>
            </a:xfrm>
            <a:prstGeom prst="rect">
              <a:avLst/>
            </a:prstGeom>
            <a:noFill/>
          </p:spPr>
          <p:txBody>
            <a:bodyPr wrap="square" rtlCol="0">
              <a:spAutoFit/>
            </a:bodyPr>
            <a:lstStyle/>
            <a:p>
              <a:pPr algn="ctr"/>
              <a:r>
                <a:rPr lang="en-US" sz="2400" dirty="0"/>
                <a:t>Slave ID</a:t>
              </a:r>
            </a:p>
          </p:txBody>
        </p:sp>
      </p:grpSp>
      <p:grpSp>
        <p:nvGrpSpPr>
          <p:cNvPr id="63" name="Group 62">
            <a:extLst>
              <a:ext uri="{FF2B5EF4-FFF2-40B4-BE49-F238E27FC236}">
                <a16:creationId xmlns:a16="http://schemas.microsoft.com/office/drawing/2014/main" id="{3DE6A1B1-31B8-4DAC-8483-9935224C4621}"/>
              </a:ext>
            </a:extLst>
          </p:cNvPr>
          <p:cNvGrpSpPr/>
          <p:nvPr/>
        </p:nvGrpSpPr>
        <p:grpSpPr>
          <a:xfrm>
            <a:off x="4362203" y="4379920"/>
            <a:ext cx="3827075" cy="795040"/>
            <a:chOff x="3686968" y="3963194"/>
            <a:chExt cx="5076031" cy="795040"/>
          </a:xfrm>
        </p:grpSpPr>
        <p:sp>
          <p:nvSpPr>
            <p:cNvPr id="64" name="Right Brace 63">
              <a:extLst>
                <a:ext uri="{FF2B5EF4-FFF2-40B4-BE49-F238E27FC236}">
                  <a16:creationId xmlns:a16="http://schemas.microsoft.com/office/drawing/2014/main" id="{7353D4A9-C9C8-4B0F-9F39-D21D003625B0}"/>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8B4106E5-F6CC-4B75-B797-C06B69E22F4C}"/>
                </a:ext>
              </a:extLst>
            </p:cNvPr>
            <p:cNvSpPr txBox="1"/>
            <p:nvPr/>
          </p:nvSpPr>
          <p:spPr>
            <a:xfrm>
              <a:off x="5658579" y="4296569"/>
              <a:ext cx="1284967" cy="461665"/>
            </a:xfrm>
            <a:prstGeom prst="rect">
              <a:avLst/>
            </a:prstGeom>
            <a:noFill/>
          </p:spPr>
          <p:txBody>
            <a:bodyPr wrap="none" rtlCol="0">
              <a:spAutoFit/>
            </a:bodyPr>
            <a:lstStyle/>
            <a:p>
              <a:r>
                <a:rPr lang="en-US" sz="2400" dirty="0"/>
                <a:t>Message</a:t>
              </a:r>
            </a:p>
          </p:txBody>
        </p:sp>
      </p:grpSp>
      <p:grpSp>
        <p:nvGrpSpPr>
          <p:cNvPr id="69" name="Group 68">
            <a:extLst>
              <a:ext uri="{FF2B5EF4-FFF2-40B4-BE49-F238E27FC236}">
                <a16:creationId xmlns:a16="http://schemas.microsoft.com/office/drawing/2014/main" id="{CF06DB3D-59F0-47BD-99D2-81AFB7823A31}"/>
              </a:ext>
            </a:extLst>
          </p:cNvPr>
          <p:cNvGrpSpPr/>
          <p:nvPr/>
        </p:nvGrpSpPr>
        <p:grpSpPr>
          <a:xfrm>
            <a:off x="6636269" y="3782960"/>
            <a:ext cx="1805302" cy="1392000"/>
            <a:chOff x="8674619" y="4556900"/>
            <a:chExt cx="1805302" cy="1392000"/>
          </a:xfrm>
        </p:grpSpPr>
        <p:sp>
          <p:nvSpPr>
            <p:cNvPr id="46" name="Rectangle 45">
              <a:extLst>
                <a:ext uri="{FF2B5EF4-FFF2-40B4-BE49-F238E27FC236}">
                  <a16:creationId xmlns:a16="http://schemas.microsoft.com/office/drawing/2014/main" id="{399FF262-5C0C-4C23-A348-7A684FEAA7B4}"/>
                </a:ext>
              </a:extLst>
            </p:cNvPr>
            <p:cNvSpPr/>
            <p:nvPr/>
          </p:nvSpPr>
          <p:spPr>
            <a:xfrm>
              <a:off x="8955101" y="4556900"/>
              <a:ext cx="1244338"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41C247-F8F7-4621-A213-3894E2D21A91}"/>
                </a:ext>
              </a:extLst>
            </p:cNvPr>
            <p:cNvSpPr txBox="1"/>
            <p:nvPr/>
          </p:nvSpPr>
          <p:spPr>
            <a:xfrm>
              <a:off x="8674619" y="5487235"/>
              <a:ext cx="1805302" cy="461665"/>
            </a:xfrm>
            <a:prstGeom prst="rect">
              <a:avLst/>
            </a:prstGeom>
            <a:noFill/>
          </p:spPr>
          <p:txBody>
            <a:bodyPr wrap="none" rtlCol="0">
              <a:spAutoFit/>
            </a:bodyPr>
            <a:lstStyle/>
            <a:p>
              <a:r>
                <a:rPr lang="en-US" sz="2400" dirty="0"/>
                <a:t>   Check sum</a:t>
              </a:r>
            </a:p>
          </p:txBody>
        </p:sp>
        <p:cxnSp>
          <p:nvCxnSpPr>
            <p:cNvPr id="67" name="Straight Connector 66">
              <a:extLst>
                <a:ext uri="{FF2B5EF4-FFF2-40B4-BE49-F238E27FC236}">
                  <a16:creationId xmlns:a16="http://schemas.microsoft.com/office/drawing/2014/main" id="{C5C5413B-8D98-4FFF-88DD-C3528663F21B}"/>
                </a:ext>
              </a:extLst>
            </p:cNvPr>
            <p:cNvCxnSpPr/>
            <p:nvPr/>
          </p:nvCxnSpPr>
          <p:spPr>
            <a:xfrm flipV="1">
              <a:off x="9577270" y="5104233"/>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FC0C820-ED5F-4471-853B-20EAF36B95A4}"/>
              </a:ext>
            </a:extLst>
          </p:cNvPr>
          <p:cNvGrpSpPr/>
          <p:nvPr/>
        </p:nvGrpSpPr>
        <p:grpSpPr>
          <a:xfrm>
            <a:off x="4362203" y="3780049"/>
            <a:ext cx="3807272" cy="555930"/>
            <a:chOff x="6400553" y="4553989"/>
            <a:chExt cx="3807272" cy="555930"/>
          </a:xfrm>
        </p:grpSpPr>
        <p:sp>
          <p:nvSpPr>
            <p:cNvPr id="70" name="Rectangle 69">
              <a:extLst>
                <a:ext uri="{FF2B5EF4-FFF2-40B4-BE49-F238E27FC236}">
                  <a16:creationId xmlns:a16="http://schemas.microsoft.com/office/drawing/2014/main" id="{49609553-6981-41E6-9CAE-E14DD8A7A42A}"/>
                </a:ext>
              </a:extLst>
            </p:cNvPr>
            <p:cNvSpPr/>
            <p:nvPr/>
          </p:nvSpPr>
          <p:spPr>
            <a:xfrm>
              <a:off x="8951356" y="4553989"/>
              <a:ext cx="1256469"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3B05078-39DB-4D75-9B19-F1B07A5F3DBD}"/>
                </a:ext>
              </a:extLst>
            </p:cNvPr>
            <p:cNvSpPr/>
            <p:nvPr/>
          </p:nvSpPr>
          <p:spPr>
            <a:xfrm>
              <a:off x="6400553" y="4561011"/>
              <a:ext cx="1285947"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9A66BBB0-9040-4B17-BA28-B4CCD37B2932}"/>
              </a:ext>
            </a:extLst>
          </p:cNvPr>
          <p:cNvSpPr txBox="1"/>
          <p:nvPr/>
        </p:nvSpPr>
        <p:spPr>
          <a:xfrm>
            <a:off x="6976555" y="3766749"/>
            <a:ext cx="4529643" cy="1200329"/>
          </a:xfrm>
          <a:prstGeom prst="rect">
            <a:avLst/>
          </a:prstGeom>
          <a:noFill/>
        </p:spPr>
        <p:txBody>
          <a:bodyPr wrap="square" rtlCol="0">
            <a:spAutoFit/>
          </a:bodyPr>
          <a:lstStyle/>
          <a:p>
            <a:r>
              <a:rPr lang="en-GB" sz="3600" b="1" dirty="0"/>
              <a:t>= 151 29</a:t>
            </a:r>
          </a:p>
          <a:p>
            <a:r>
              <a:rPr lang="en-GB" sz="3600" b="1" dirty="0"/>
              <a:t>151 + (29 X 16)  = </a:t>
            </a:r>
            <a:r>
              <a:rPr lang="en-GB" sz="3600" b="1" dirty="0">
                <a:solidFill>
                  <a:schemeClr val="accent2"/>
                </a:solidFill>
              </a:rPr>
              <a:t>615</a:t>
            </a:r>
          </a:p>
        </p:txBody>
      </p:sp>
    </p:spTree>
    <p:extLst>
      <p:ext uri="{BB962C8B-B14F-4D97-AF65-F5344CB8AC3E}">
        <p14:creationId xmlns:p14="http://schemas.microsoft.com/office/powerpoint/2010/main" val="34712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3"/>
                                        </p:tgtEl>
                                      </p:cBhvr>
                                    </p:animEffect>
                                    <p:set>
                                      <p:cBhvr>
                                        <p:cTn id="48" dur="1" fill="hold">
                                          <p:stCondLst>
                                            <p:cond delay="499"/>
                                          </p:stCondLst>
                                        </p:cTn>
                                        <p:tgtEl>
                                          <p:spTgt spid="6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9"/>
                                        </p:tgtEl>
                                      </p:cBhvr>
                                    </p:animEffect>
                                    <p:set>
                                      <p:cBhvr>
                                        <p:cTn id="72" dur="1" fill="hold">
                                          <p:stCondLst>
                                            <p:cond delay="499"/>
                                          </p:stCondLst>
                                        </p:cTn>
                                        <p:tgtEl>
                                          <p:spTgt spid="69"/>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8"/>
                                        </p:tgtEl>
                                      </p:cBhvr>
                                    </p:animEffect>
                                    <p:set>
                                      <p:cBhvr>
                                        <p:cTn id="81" dur="1" fill="hold">
                                          <p:stCondLst>
                                            <p:cond delay="499"/>
                                          </p:stCondLst>
                                        </p:cTn>
                                        <p:tgtEl>
                                          <p:spTgt spid="6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6">
                                            <p:txEl>
                                              <p:pRg st="0" end="0"/>
                                            </p:txEl>
                                          </p:spTgt>
                                        </p:tgtEl>
                                        <p:attrNameLst>
                                          <p:attrName>style.visibility</p:attrName>
                                        </p:attrNameLst>
                                      </p:cBhvr>
                                      <p:to>
                                        <p:strVal val="visible"/>
                                      </p:to>
                                    </p:set>
                                    <p:animEffect transition="in" filter="fade">
                                      <p:cBhvr>
                                        <p:cTn id="91" dur="500"/>
                                        <p:tgtEl>
                                          <p:spTgt spid="6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6">
                                            <p:txEl>
                                              <p:pRg st="1" end="1"/>
                                            </p:txEl>
                                          </p:spTgt>
                                        </p:tgtEl>
                                        <p:attrNameLst>
                                          <p:attrName>style.visibility</p:attrName>
                                        </p:attrNameLst>
                                      </p:cBhvr>
                                      <p:to>
                                        <p:strVal val="visible"/>
                                      </p:to>
                                    </p:set>
                                    <p:animEffect transition="in" filter="fade">
                                      <p:cBhvr>
                                        <p:cTn id="96"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9" grpId="0" animBg="1"/>
      <p:bldP spid="13" grpId="0"/>
      <p:bldP spid="13" grpId="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r>
              <a:rPr lang="en-US" dirty="0"/>
              <a:t>M-bus (Meter-Bus) standardized protocol for remote reading of meters.</a:t>
            </a:r>
          </a:p>
          <a:p>
            <a:r>
              <a:rPr lang="en-US" dirty="0"/>
              <a:t>Other versions: Wireless M-bus.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1B04E27-6793-404D-AD9F-EA9228EED616}"/>
              </a:ext>
            </a:extLst>
          </p:cNvPr>
          <p:cNvPicPr>
            <a:picLocks noChangeAspect="1"/>
          </p:cNvPicPr>
          <p:nvPr/>
        </p:nvPicPr>
        <p:blipFill>
          <a:blip r:embed="rId2"/>
          <a:stretch>
            <a:fillRect/>
          </a:stretch>
        </p:blipFill>
        <p:spPr>
          <a:xfrm>
            <a:off x="5071111" y="1120231"/>
            <a:ext cx="1635518" cy="581434"/>
          </a:xfrm>
          <a:prstGeom prst="rect">
            <a:avLst/>
          </a:prstGeom>
        </p:spPr>
      </p:pic>
      <p:pic>
        <p:nvPicPr>
          <p:cNvPr id="5" name="Picture 4">
            <a:extLst>
              <a:ext uri="{FF2B5EF4-FFF2-40B4-BE49-F238E27FC236}">
                <a16:creationId xmlns:a16="http://schemas.microsoft.com/office/drawing/2014/main" id="{FD200CEF-0FE6-41C1-B1FF-CC22B2A8F574}"/>
              </a:ext>
            </a:extLst>
          </p:cNvPr>
          <p:cNvPicPr>
            <a:picLocks noChangeAspect="1"/>
          </p:cNvPicPr>
          <p:nvPr/>
        </p:nvPicPr>
        <p:blipFill>
          <a:blip r:embed="rId3"/>
          <a:stretch>
            <a:fillRect/>
          </a:stretch>
        </p:blipFill>
        <p:spPr>
          <a:xfrm>
            <a:off x="838200" y="3842114"/>
            <a:ext cx="2364242" cy="1627478"/>
          </a:xfrm>
          <a:prstGeom prst="rect">
            <a:avLst/>
          </a:prstGeom>
        </p:spPr>
      </p:pic>
      <p:pic>
        <p:nvPicPr>
          <p:cNvPr id="6" name="Picture 5">
            <a:extLst>
              <a:ext uri="{FF2B5EF4-FFF2-40B4-BE49-F238E27FC236}">
                <a16:creationId xmlns:a16="http://schemas.microsoft.com/office/drawing/2014/main" id="{3FDBE07F-8C43-4530-AC6D-FA05D0ECB697}"/>
              </a:ext>
            </a:extLst>
          </p:cNvPr>
          <p:cNvPicPr>
            <a:picLocks noChangeAspect="1"/>
          </p:cNvPicPr>
          <p:nvPr/>
        </p:nvPicPr>
        <p:blipFill>
          <a:blip r:embed="rId4"/>
          <a:stretch>
            <a:fillRect/>
          </a:stretch>
        </p:blipFill>
        <p:spPr>
          <a:xfrm>
            <a:off x="3896639" y="3842114"/>
            <a:ext cx="2307797" cy="1646900"/>
          </a:xfrm>
          <a:prstGeom prst="rect">
            <a:avLst/>
          </a:prstGeom>
        </p:spPr>
      </p:pic>
      <p:pic>
        <p:nvPicPr>
          <p:cNvPr id="7" name="Picture 6">
            <a:extLst>
              <a:ext uri="{FF2B5EF4-FFF2-40B4-BE49-F238E27FC236}">
                <a16:creationId xmlns:a16="http://schemas.microsoft.com/office/drawing/2014/main" id="{8E796866-A410-4F10-AC7A-22C8A5229D96}"/>
              </a:ext>
            </a:extLst>
          </p:cNvPr>
          <p:cNvPicPr>
            <a:picLocks noChangeAspect="1"/>
          </p:cNvPicPr>
          <p:nvPr/>
        </p:nvPicPr>
        <p:blipFill>
          <a:blip r:embed="rId5"/>
          <a:stretch>
            <a:fillRect/>
          </a:stretch>
        </p:blipFill>
        <p:spPr>
          <a:xfrm>
            <a:off x="7190300" y="3842114"/>
            <a:ext cx="2072575" cy="1646900"/>
          </a:xfrm>
          <a:prstGeom prst="rect">
            <a:avLst/>
          </a:prstGeom>
        </p:spPr>
      </p:pic>
    </p:spTree>
    <p:extLst>
      <p:ext uri="{BB962C8B-B14F-4D97-AF65-F5344CB8AC3E}">
        <p14:creationId xmlns:p14="http://schemas.microsoft.com/office/powerpoint/2010/main" val="361173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107153" y="2933816"/>
            <a:ext cx="12084847" cy="338554"/>
          </a:xfrm>
          <a:prstGeom prst="rect">
            <a:avLst/>
          </a:prstGeom>
          <a:noFill/>
        </p:spPr>
        <p:txBody>
          <a:bodyPr wrap="none" rtlCol="0">
            <a:spAutoFit/>
          </a:bodyPr>
          <a:lstStyle/>
          <a:p>
            <a:r>
              <a:rPr lang="en-US" sz="1600" b="1" dirty="0">
                <a:solidFill>
                  <a:schemeClr val="accent2"/>
                </a:solidFill>
              </a:rPr>
              <a:t>31 44 b0 5c 82 86 00 00 02 1b 7a </a:t>
            </a:r>
            <a:r>
              <a:rPr lang="en-US" sz="1600" b="1" dirty="0"/>
              <a:t>fb 00 00 00 2f </a:t>
            </a:r>
            <a:r>
              <a:rPr lang="en-US" sz="1600" b="1" dirty="0" err="1"/>
              <a:t>2f</a:t>
            </a:r>
            <a:r>
              <a:rPr lang="en-US" sz="1600" b="1" dirty="0"/>
              <a:t> 0a 66 34 02 0a fb 1a 45 02 02 fd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a:t>
            </a:r>
            <a:endParaRPr lang="en-US" sz="1600" dirty="0"/>
          </a:p>
        </p:txBody>
      </p:sp>
      <p:sp>
        <p:nvSpPr>
          <p:cNvPr id="3" name="Right Brace 2">
            <a:extLst>
              <a:ext uri="{FF2B5EF4-FFF2-40B4-BE49-F238E27FC236}">
                <a16:creationId xmlns:a16="http://schemas.microsoft.com/office/drawing/2014/main" id="{EC34DF94-9EE3-4B76-8AD6-337C84AE1102}"/>
              </a:ext>
            </a:extLst>
          </p:cNvPr>
          <p:cNvSpPr/>
          <p:nvPr/>
        </p:nvSpPr>
        <p:spPr>
          <a:xfrm rot="5400000">
            <a:off x="1398832" y="2046709"/>
            <a:ext cx="330200" cy="2747641"/>
          </a:xfrm>
          <a:prstGeom prst="rightBrace">
            <a:avLst>
              <a:gd name="adj1" fmla="val 5893"/>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FB900D6-3FEB-462D-8203-8C9750A65EB4}"/>
              </a:ext>
            </a:extLst>
          </p:cNvPr>
          <p:cNvSpPr/>
          <p:nvPr/>
        </p:nvSpPr>
        <p:spPr>
          <a:xfrm rot="5400000">
            <a:off x="7304721" y="-1103068"/>
            <a:ext cx="330200" cy="9064136"/>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256A3-52DD-4926-BCBE-6156F205620D}"/>
              </a:ext>
            </a:extLst>
          </p:cNvPr>
          <p:cNvSpPr txBox="1"/>
          <p:nvPr/>
        </p:nvSpPr>
        <p:spPr>
          <a:xfrm>
            <a:off x="1013140" y="3645010"/>
            <a:ext cx="1101584" cy="461665"/>
          </a:xfrm>
          <a:prstGeom prst="rect">
            <a:avLst/>
          </a:prstGeom>
          <a:noFill/>
        </p:spPr>
        <p:txBody>
          <a:bodyPr wrap="none" rtlCol="0">
            <a:spAutoFit/>
          </a:bodyPr>
          <a:lstStyle/>
          <a:p>
            <a:r>
              <a:rPr lang="en-US" sz="2400" dirty="0"/>
              <a:t>Header</a:t>
            </a:r>
          </a:p>
        </p:txBody>
      </p:sp>
      <p:sp>
        <p:nvSpPr>
          <p:cNvPr id="9" name="TextBox 8">
            <a:extLst>
              <a:ext uri="{FF2B5EF4-FFF2-40B4-BE49-F238E27FC236}">
                <a16:creationId xmlns:a16="http://schemas.microsoft.com/office/drawing/2014/main" id="{4550C0D2-A42C-45FF-B2C7-08EF6DC67688}"/>
              </a:ext>
            </a:extLst>
          </p:cNvPr>
          <p:cNvSpPr txBox="1"/>
          <p:nvPr/>
        </p:nvSpPr>
        <p:spPr>
          <a:xfrm>
            <a:off x="7062497" y="3686315"/>
            <a:ext cx="814647" cy="461665"/>
          </a:xfrm>
          <a:prstGeom prst="rect">
            <a:avLst/>
          </a:prstGeom>
          <a:noFill/>
        </p:spPr>
        <p:txBody>
          <a:bodyPr wrap="none" rtlCol="0">
            <a:spAutoFit/>
          </a:bodyPr>
          <a:lstStyle/>
          <a:p>
            <a:r>
              <a:rPr lang="en-US" sz="2400" dirty="0"/>
              <a:t>Body</a:t>
            </a:r>
          </a:p>
        </p:txBody>
      </p:sp>
    </p:spTree>
    <p:extLst>
      <p:ext uri="{BB962C8B-B14F-4D97-AF65-F5344CB8AC3E}">
        <p14:creationId xmlns:p14="http://schemas.microsoft.com/office/powerpoint/2010/main" val="29223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 - </a:t>
            </a:r>
            <a:r>
              <a:rPr lang="sv-SE" b="1" dirty="0" err="1"/>
              <a:t>Header</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2430497" y="3327767"/>
            <a:ext cx="7032694" cy="707886"/>
          </a:xfrm>
          <a:prstGeom prst="rect">
            <a:avLst/>
          </a:prstGeom>
          <a:noFill/>
        </p:spPr>
        <p:txBody>
          <a:bodyPr wrap="none" rtlCol="0">
            <a:spAutoFit/>
          </a:bodyPr>
          <a:lstStyle/>
          <a:p>
            <a:r>
              <a:rPr lang="en-US" sz="4000" b="1" dirty="0"/>
              <a:t>31 44 b0 5c 82 86 00 00 02 1b 7a</a:t>
            </a:r>
            <a:endParaRPr lang="en-US" sz="2000" dirty="0"/>
          </a:p>
        </p:txBody>
      </p:sp>
      <p:grpSp>
        <p:nvGrpSpPr>
          <p:cNvPr id="32" name="Group 31">
            <a:extLst>
              <a:ext uri="{FF2B5EF4-FFF2-40B4-BE49-F238E27FC236}">
                <a16:creationId xmlns:a16="http://schemas.microsoft.com/office/drawing/2014/main" id="{E762DA49-E30E-4719-8BBF-AED00E71F59C}"/>
              </a:ext>
            </a:extLst>
          </p:cNvPr>
          <p:cNvGrpSpPr/>
          <p:nvPr/>
        </p:nvGrpSpPr>
        <p:grpSpPr>
          <a:xfrm>
            <a:off x="3379328" y="2516713"/>
            <a:ext cx="1913857" cy="1445687"/>
            <a:chOff x="3379328" y="2516713"/>
            <a:chExt cx="1913857" cy="1445687"/>
          </a:xfrm>
        </p:grpSpPr>
        <p:grpSp>
          <p:nvGrpSpPr>
            <p:cNvPr id="22" name="Group 21">
              <a:extLst>
                <a:ext uri="{FF2B5EF4-FFF2-40B4-BE49-F238E27FC236}">
                  <a16:creationId xmlns:a16="http://schemas.microsoft.com/office/drawing/2014/main" id="{F62A41CA-F06B-4B41-BF6A-C4E5DBDD2397}"/>
                </a:ext>
              </a:extLst>
            </p:cNvPr>
            <p:cNvGrpSpPr/>
            <p:nvPr/>
          </p:nvGrpSpPr>
          <p:grpSpPr>
            <a:xfrm>
              <a:off x="3729039" y="2990850"/>
              <a:ext cx="1214436" cy="971550"/>
              <a:chOff x="3729039" y="2990850"/>
              <a:chExt cx="1214436" cy="971550"/>
            </a:xfrm>
          </p:grpSpPr>
          <p:sp>
            <p:nvSpPr>
              <p:cNvPr id="6" name="Rectangle 5">
                <a:extLst>
                  <a:ext uri="{FF2B5EF4-FFF2-40B4-BE49-F238E27FC236}">
                    <a16:creationId xmlns:a16="http://schemas.microsoft.com/office/drawing/2014/main" id="{FE2982D5-8FDB-422F-B787-22007547ED5D}"/>
                  </a:ext>
                </a:extLst>
              </p:cNvPr>
              <p:cNvSpPr/>
              <p:nvPr/>
            </p:nvSpPr>
            <p:spPr>
              <a:xfrm>
                <a:off x="3729039" y="3413492"/>
                <a:ext cx="1214436"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30E52C-E6FC-4D0F-B644-6E2ABEF2F02F}"/>
                  </a:ext>
                </a:extLst>
              </p:cNvPr>
              <p:cNvCxnSpPr>
                <a:stCxn id="6" idx="0"/>
              </p:cNvCxnSpPr>
              <p:nvPr/>
            </p:nvCxnSpPr>
            <p:spPr>
              <a:xfrm flipV="1">
                <a:off x="4336257"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F23DF0A-8844-4AFE-980B-F6B56E4F2A79}"/>
                </a:ext>
              </a:extLst>
            </p:cNvPr>
            <p:cNvSpPr txBox="1"/>
            <p:nvPr/>
          </p:nvSpPr>
          <p:spPr>
            <a:xfrm>
              <a:off x="3379328" y="2516713"/>
              <a:ext cx="1913857" cy="461665"/>
            </a:xfrm>
            <a:prstGeom prst="rect">
              <a:avLst/>
            </a:prstGeom>
            <a:noFill/>
          </p:spPr>
          <p:txBody>
            <a:bodyPr wrap="none" rtlCol="0">
              <a:spAutoFit/>
            </a:bodyPr>
            <a:lstStyle/>
            <a:p>
              <a:r>
                <a:rPr lang="en-US" sz="2400" dirty="0"/>
                <a:t>Manufacturer</a:t>
              </a:r>
            </a:p>
          </p:txBody>
        </p:sp>
      </p:grpSp>
      <p:grpSp>
        <p:nvGrpSpPr>
          <p:cNvPr id="33" name="Group 32">
            <a:extLst>
              <a:ext uri="{FF2B5EF4-FFF2-40B4-BE49-F238E27FC236}">
                <a16:creationId xmlns:a16="http://schemas.microsoft.com/office/drawing/2014/main" id="{608E5823-98B9-4B10-9321-F89717E891BB}"/>
              </a:ext>
            </a:extLst>
          </p:cNvPr>
          <p:cNvGrpSpPr/>
          <p:nvPr/>
        </p:nvGrpSpPr>
        <p:grpSpPr>
          <a:xfrm>
            <a:off x="4943475" y="3413492"/>
            <a:ext cx="2495550" cy="1374963"/>
            <a:chOff x="4943475" y="3413492"/>
            <a:chExt cx="2495550" cy="1374963"/>
          </a:xfrm>
        </p:grpSpPr>
        <p:grpSp>
          <p:nvGrpSpPr>
            <p:cNvPr id="23" name="Group 22">
              <a:extLst>
                <a:ext uri="{FF2B5EF4-FFF2-40B4-BE49-F238E27FC236}">
                  <a16:creationId xmlns:a16="http://schemas.microsoft.com/office/drawing/2014/main" id="{D9413293-5799-48DF-98DB-D51AEB5BCAB4}"/>
                </a:ext>
              </a:extLst>
            </p:cNvPr>
            <p:cNvGrpSpPr/>
            <p:nvPr/>
          </p:nvGrpSpPr>
          <p:grpSpPr>
            <a:xfrm>
              <a:off x="4943475" y="3413492"/>
              <a:ext cx="2495550" cy="971550"/>
              <a:chOff x="4943475" y="3413492"/>
              <a:chExt cx="2495550" cy="971550"/>
            </a:xfrm>
          </p:grpSpPr>
          <p:sp>
            <p:nvSpPr>
              <p:cNvPr id="7" name="Rectangle 6">
                <a:extLst>
                  <a:ext uri="{FF2B5EF4-FFF2-40B4-BE49-F238E27FC236}">
                    <a16:creationId xmlns:a16="http://schemas.microsoft.com/office/drawing/2014/main" id="{7964FB49-0D16-412D-AB94-F6A340DD51E4}"/>
                  </a:ext>
                </a:extLst>
              </p:cNvPr>
              <p:cNvSpPr/>
              <p:nvPr/>
            </p:nvSpPr>
            <p:spPr>
              <a:xfrm>
                <a:off x="4943475" y="3413492"/>
                <a:ext cx="249555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1AA1C5-05AE-4135-A876-E13DE3CE5BCC}"/>
                  </a:ext>
                </a:extLst>
              </p:cNvPr>
              <p:cNvCxnSpPr/>
              <p:nvPr/>
            </p:nvCxnSpPr>
            <p:spPr>
              <a:xfrm flipV="1">
                <a:off x="620315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2D5797C-EAD4-40D6-A68B-67D2D2162893}"/>
                </a:ext>
              </a:extLst>
            </p:cNvPr>
            <p:cNvSpPr txBox="1"/>
            <p:nvPr/>
          </p:nvSpPr>
          <p:spPr>
            <a:xfrm>
              <a:off x="5535616" y="4326790"/>
              <a:ext cx="1338828" cy="461665"/>
            </a:xfrm>
            <a:prstGeom prst="rect">
              <a:avLst/>
            </a:prstGeom>
            <a:noFill/>
          </p:spPr>
          <p:txBody>
            <a:bodyPr wrap="none" rtlCol="0">
              <a:spAutoFit/>
            </a:bodyPr>
            <a:lstStyle/>
            <a:p>
              <a:r>
                <a:rPr lang="en-US" sz="2400" dirty="0"/>
                <a:t>Sensor Id</a:t>
              </a:r>
            </a:p>
          </p:txBody>
        </p:sp>
      </p:grpSp>
      <p:grpSp>
        <p:nvGrpSpPr>
          <p:cNvPr id="34" name="Group 33">
            <a:extLst>
              <a:ext uri="{FF2B5EF4-FFF2-40B4-BE49-F238E27FC236}">
                <a16:creationId xmlns:a16="http://schemas.microsoft.com/office/drawing/2014/main" id="{6F4534C0-8C69-470C-9A56-AACE51D4321B}"/>
              </a:ext>
            </a:extLst>
          </p:cNvPr>
          <p:cNvGrpSpPr/>
          <p:nvPr/>
        </p:nvGrpSpPr>
        <p:grpSpPr>
          <a:xfrm>
            <a:off x="7348202" y="2516713"/>
            <a:ext cx="776623" cy="1445687"/>
            <a:chOff x="7348202" y="2516713"/>
            <a:chExt cx="776623" cy="1445687"/>
          </a:xfrm>
        </p:grpSpPr>
        <p:grpSp>
          <p:nvGrpSpPr>
            <p:cNvPr id="24" name="Group 23">
              <a:extLst>
                <a:ext uri="{FF2B5EF4-FFF2-40B4-BE49-F238E27FC236}">
                  <a16:creationId xmlns:a16="http://schemas.microsoft.com/office/drawing/2014/main" id="{38D66FAC-2AC5-4890-8269-1A3DF9BDCEF8}"/>
                </a:ext>
              </a:extLst>
            </p:cNvPr>
            <p:cNvGrpSpPr/>
            <p:nvPr/>
          </p:nvGrpSpPr>
          <p:grpSpPr>
            <a:xfrm>
              <a:off x="7424741" y="2990850"/>
              <a:ext cx="700084" cy="971550"/>
              <a:chOff x="7424741" y="2990850"/>
              <a:chExt cx="700084" cy="971550"/>
            </a:xfrm>
          </p:grpSpPr>
          <p:sp>
            <p:nvSpPr>
              <p:cNvPr id="8" name="Rectangle 7">
                <a:extLst>
                  <a:ext uri="{FF2B5EF4-FFF2-40B4-BE49-F238E27FC236}">
                    <a16:creationId xmlns:a16="http://schemas.microsoft.com/office/drawing/2014/main" id="{49F4FF38-8A78-4EFF-8C5D-B29502A37A69}"/>
                  </a:ext>
                </a:extLst>
              </p:cNvPr>
              <p:cNvSpPr/>
              <p:nvPr/>
            </p:nvSpPr>
            <p:spPr>
              <a:xfrm>
                <a:off x="7424741"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D9AC1D-1E8F-4B33-A154-2F5584296879}"/>
                  </a:ext>
                </a:extLst>
              </p:cNvPr>
              <p:cNvCxnSpPr/>
              <p:nvPr/>
            </p:nvCxnSpPr>
            <p:spPr>
              <a:xfrm flipV="1">
                <a:off x="7774783"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A02F9EC-933C-4D20-94BB-BA00EE718757}"/>
                </a:ext>
              </a:extLst>
            </p:cNvPr>
            <p:cNvSpPr txBox="1"/>
            <p:nvPr/>
          </p:nvSpPr>
          <p:spPr>
            <a:xfrm>
              <a:off x="7348202" y="2516713"/>
              <a:ext cx="776623" cy="461665"/>
            </a:xfrm>
            <a:prstGeom prst="rect">
              <a:avLst/>
            </a:prstGeom>
            <a:noFill/>
          </p:spPr>
          <p:txBody>
            <a:bodyPr wrap="none" rtlCol="0">
              <a:spAutoFit/>
            </a:bodyPr>
            <a:lstStyle/>
            <a:p>
              <a:r>
                <a:rPr lang="en-US" sz="2400" dirty="0"/>
                <a:t>Type</a:t>
              </a:r>
            </a:p>
          </p:txBody>
        </p:sp>
      </p:grpSp>
      <p:grpSp>
        <p:nvGrpSpPr>
          <p:cNvPr id="35" name="Group 34">
            <a:extLst>
              <a:ext uri="{FF2B5EF4-FFF2-40B4-BE49-F238E27FC236}">
                <a16:creationId xmlns:a16="http://schemas.microsoft.com/office/drawing/2014/main" id="{BDC7E5E5-B7A6-40C1-BECD-BAFDDFB155F3}"/>
              </a:ext>
            </a:extLst>
          </p:cNvPr>
          <p:cNvGrpSpPr/>
          <p:nvPr/>
        </p:nvGrpSpPr>
        <p:grpSpPr>
          <a:xfrm>
            <a:off x="7917535" y="3413492"/>
            <a:ext cx="1114664" cy="1374963"/>
            <a:chOff x="7917535" y="3413492"/>
            <a:chExt cx="1114664" cy="1374963"/>
          </a:xfrm>
        </p:grpSpPr>
        <p:grpSp>
          <p:nvGrpSpPr>
            <p:cNvPr id="25" name="Group 24">
              <a:extLst>
                <a:ext uri="{FF2B5EF4-FFF2-40B4-BE49-F238E27FC236}">
                  <a16:creationId xmlns:a16="http://schemas.microsoft.com/office/drawing/2014/main" id="{9B32CE08-4E9A-4A7F-B58D-652585C398E5}"/>
                </a:ext>
              </a:extLst>
            </p:cNvPr>
            <p:cNvGrpSpPr/>
            <p:nvPr/>
          </p:nvGrpSpPr>
          <p:grpSpPr>
            <a:xfrm>
              <a:off x="8124825" y="3413492"/>
              <a:ext cx="661984" cy="971550"/>
              <a:chOff x="8124825" y="3413492"/>
              <a:chExt cx="661984" cy="971550"/>
            </a:xfrm>
          </p:grpSpPr>
          <p:sp>
            <p:nvSpPr>
              <p:cNvPr id="9" name="Rectangle 8">
                <a:extLst>
                  <a:ext uri="{FF2B5EF4-FFF2-40B4-BE49-F238E27FC236}">
                    <a16:creationId xmlns:a16="http://schemas.microsoft.com/office/drawing/2014/main" id="{D2EF1166-992B-46B6-B7AB-E6DBE6785834}"/>
                  </a:ext>
                </a:extLst>
              </p:cNvPr>
              <p:cNvSpPr/>
              <p:nvPr/>
            </p:nvSpPr>
            <p:spPr>
              <a:xfrm>
                <a:off x="8124825" y="3413492"/>
                <a:ext cx="6619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D0E5008-6795-42C9-A28A-AE1C1FF6145F}"/>
                  </a:ext>
                </a:extLst>
              </p:cNvPr>
              <p:cNvCxnSpPr/>
              <p:nvPr/>
            </p:nvCxnSpPr>
            <p:spPr>
              <a:xfrm flipV="1">
                <a:off x="845581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8091D5F-4E30-43D4-AFF6-90E01890339C}"/>
                </a:ext>
              </a:extLst>
            </p:cNvPr>
            <p:cNvSpPr txBox="1"/>
            <p:nvPr/>
          </p:nvSpPr>
          <p:spPr>
            <a:xfrm>
              <a:off x="7917535" y="4326790"/>
              <a:ext cx="1114664" cy="461665"/>
            </a:xfrm>
            <a:prstGeom prst="rect">
              <a:avLst/>
            </a:prstGeom>
            <a:noFill/>
          </p:spPr>
          <p:txBody>
            <a:bodyPr wrap="none" rtlCol="0">
              <a:spAutoFit/>
            </a:bodyPr>
            <a:lstStyle/>
            <a:p>
              <a:r>
                <a:rPr lang="en-US" sz="2400" dirty="0"/>
                <a:t>Version</a:t>
              </a:r>
            </a:p>
          </p:txBody>
        </p:sp>
      </p:grpSp>
      <p:grpSp>
        <p:nvGrpSpPr>
          <p:cNvPr id="36" name="Group 35">
            <a:extLst>
              <a:ext uri="{FF2B5EF4-FFF2-40B4-BE49-F238E27FC236}">
                <a16:creationId xmlns:a16="http://schemas.microsoft.com/office/drawing/2014/main" id="{B92AD9B1-E825-4990-A544-D0FD4C318B9C}"/>
              </a:ext>
            </a:extLst>
          </p:cNvPr>
          <p:cNvGrpSpPr/>
          <p:nvPr/>
        </p:nvGrpSpPr>
        <p:grpSpPr>
          <a:xfrm>
            <a:off x="8634711" y="2529185"/>
            <a:ext cx="1034386" cy="1433215"/>
            <a:chOff x="8634711" y="2529185"/>
            <a:chExt cx="1034386" cy="1433215"/>
          </a:xfrm>
        </p:grpSpPr>
        <p:grpSp>
          <p:nvGrpSpPr>
            <p:cNvPr id="26" name="Group 25">
              <a:extLst>
                <a:ext uri="{FF2B5EF4-FFF2-40B4-BE49-F238E27FC236}">
                  <a16:creationId xmlns:a16="http://schemas.microsoft.com/office/drawing/2014/main" id="{29AFA273-0029-47F3-B531-F49665F3369C}"/>
                </a:ext>
              </a:extLst>
            </p:cNvPr>
            <p:cNvGrpSpPr/>
            <p:nvPr/>
          </p:nvGrpSpPr>
          <p:grpSpPr>
            <a:xfrm>
              <a:off x="8786809" y="2990850"/>
              <a:ext cx="700084" cy="971550"/>
              <a:chOff x="8786809" y="2990850"/>
              <a:chExt cx="700084" cy="971550"/>
            </a:xfrm>
          </p:grpSpPr>
          <p:sp>
            <p:nvSpPr>
              <p:cNvPr id="10" name="Rectangle 9">
                <a:extLst>
                  <a:ext uri="{FF2B5EF4-FFF2-40B4-BE49-F238E27FC236}">
                    <a16:creationId xmlns:a16="http://schemas.microsoft.com/office/drawing/2014/main" id="{253EF550-7823-479A-A186-12D82111B93C}"/>
                  </a:ext>
                </a:extLst>
              </p:cNvPr>
              <p:cNvSpPr/>
              <p:nvPr/>
            </p:nvSpPr>
            <p:spPr>
              <a:xfrm>
                <a:off x="8786809"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F48707-770A-4116-B8AE-AC2DC0BC983E}"/>
                  </a:ext>
                </a:extLst>
              </p:cNvPr>
              <p:cNvCxnSpPr/>
              <p:nvPr/>
            </p:nvCxnSpPr>
            <p:spPr>
              <a:xfrm flipV="1">
                <a:off x="9136851"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B11FAAD-809C-4E76-846D-27A9097DFB70}"/>
                </a:ext>
              </a:extLst>
            </p:cNvPr>
            <p:cNvSpPr txBox="1"/>
            <p:nvPr/>
          </p:nvSpPr>
          <p:spPr>
            <a:xfrm>
              <a:off x="8634711" y="2529185"/>
              <a:ext cx="1034386" cy="461665"/>
            </a:xfrm>
            <a:prstGeom prst="rect">
              <a:avLst/>
            </a:prstGeom>
            <a:noFill/>
          </p:spPr>
          <p:txBody>
            <a:bodyPr wrap="none" rtlCol="0">
              <a:spAutoFit/>
            </a:bodyPr>
            <a:lstStyle/>
            <a:p>
              <a:r>
                <a:rPr lang="en-US" sz="2400" dirty="0"/>
                <a:t>Length</a:t>
              </a:r>
            </a:p>
          </p:txBody>
        </p:sp>
      </p:grpSp>
      <p:grpSp>
        <p:nvGrpSpPr>
          <p:cNvPr id="37" name="Group 36">
            <a:extLst>
              <a:ext uri="{FF2B5EF4-FFF2-40B4-BE49-F238E27FC236}">
                <a16:creationId xmlns:a16="http://schemas.microsoft.com/office/drawing/2014/main" id="{B1DDC5F0-969F-4A1B-BD75-BA0036132897}"/>
              </a:ext>
            </a:extLst>
          </p:cNvPr>
          <p:cNvGrpSpPr/>
          <p:nvPr/>
        </p:nvGrpSpPr>
        <p:grpSpPr>
          <a:xfrm>
            <a:off x="3686968" y="3963194"/>
            <a:ext cx="5076031" cy="795040"/>
            <a:chOff x="3686968" y="3963194"/>
            <a:chExt cx="5076031" cy="795040"/>
          </a:xfrm>
        </p:grpSpPr>
        <p:sp>
          <p:nvSpPr>
            <p:cNvPr id="38" name="Right Brace 37">
              <a:extLst>
                <a:ext uri="{FF2B5EF4-FFF2-40B4-BE49-F238E27FC236}">
                  <a16:creationId xmlns:a16="http://schemas.microsoft.com/office/drawing/2014/main" id="{0E4E6336-B5A4-4D45-9D10-A400994EC049}"/>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7867EC-347B-4CD0-A9A6-207A3B869F39}"/>
                </a:ext>
              </a:extLst>
            </p:cNvPr>
            <p:cNvSpPr txBox="1"/>
            <p:nvPr/>
          </p:nvSpPr>
          <p:spPr>
            <a:xfrm>
              <a:off x="5658579" y="4296569"/>
              <a:ext cx="1327736" cy="461665"/>
            </a:xfrm>
            <a:prstGeom prst="rect">
              <a:avLst/>
            </a:prstGeom>
            <a:noFill/>
          </p:spPr>
          <p:txBody>
            <a:bodyPr wrap="none" rtlCol="0">
              <a:spAutoFit/>
            </a:bodyPr>
            <a:lstStyle/>
            <a:p>
              <a:r>
                <a:rPr lang="en-US" sz="2400" dirty="0"/>
                <a:t>Device Id</a:t>
              </a:r>
            </a:p>
          </p:txBody>
        </p:sp>
      </p:grpSp>
      <p:sp>
        <p:nvSpPr>
          <p:cNvPr id="40" name="TextBox 39">
            <a:extLst>
              <a:ext uri="{FF2B5EF4-FFF2-40B4-BE49-F238E27FC236}">
                <a16:creationId xmlns:a16="http://schemas.microsoft.com/office/drawing/2014/main" id="{AAE3A7A1-A067-4667-93E5-53B0C90D9731}"/>
              </a:ext>
            </a:extLst>
          </p:cNvPr>
          <p:cNvSpPr txBox="1"/>
          <p:nvPr/>
        </p:nvSpPr>
        <p:spPr>
          <a:xfrm>
            <a:off x="4197879" y="4931996"/>
            <a:ext cx="4326826" cy="707886"/>
          </a:xfrm>
          <a:prstGeom prst="rect">
            <a:avLst/>
          </a:prstGeom>
          <a:noFill/>
        </p:spPr>
        <p:txBody>
          <a:bodyPr wrap="none" rtlCol="0">
            <a:spAutoFit/>
          </a:bodyPr>
          <a:lstStyle/>
          <a:p>
            <a:r>
              <a:rPr lang="en-US" sz="4000" b="1" dirty="0">
                <a:solidFill>
                  <a:schemeClr val="accent2"/>
                </a:solidFill>
              </a:rPr>
              <a:t>00008682</a:t>
            </a:r>
            <a:r>
              <a:rPr lang="en-US" sz="4000" b="1" dirty="0"/>
              <a:t>5cb0</a:t>
            </a:r>
            <a:r>
              <a:rPr lang="en-US" sz="4000" b="1" dirty="0">
                <a:solidFill>
                  <a:schemeClr val="accent2"/>
                </a:solidFill>
              </a:rPr>
              <a:t>02</a:t>
            </a:r>
            <a:r>
              <a:rPr lang="en-US" sz="4000" b="1" dirty="0"/>
              <a:t>1b</a:t>
            </a:r>
          </a:p>
        </p:txBody>
      </p:sp>
    </p:spTree>
    <p:extLst>
      <p:ext uri="{BB962C8B-B14F-4D97-AF65-F5344CB8AC3E}">
        <p14:creationId xmlns:p14="http://schemas.microsoft.com/office/powerpoint/2010/main" val="334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Tree>
    <p:extLst>
      <p:ext uri="{BB962C8B-B14F-4D97-AF65-F5344CB8AC3E}">
        <p14:creationId xmlns:p14="http://schemas.microsoft.com/office/powerpoint/2010/main" val="1107121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47744</TotalTime>
  <Words>1873</Words>
  <Application>Microsoft Office PowerPoint</Application>
  <PresentationFormat>Widescreen</PresentationFormat>
  <Paragraphs>390</Paragraphs>
  <Slides>38</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38</vt:i4>
      </vt:variant>
    </vt:vector>
  </HeadingPairs>
  <TitlesOfParts>
    <vt:vector size="6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Common IoT protocols</vt:lpstr>
      <vt:lpstr>Modbus – function codes</vt:lpstr>
      <vt:lpstr>Modbus – data formatting</vt:lpstr>
      <vt:lpstr>Common IoT protocols</vt:lpstr>
      <vt:lpstr>Wireless M-Bus</vt:lpstr>
      <vt:lpstr>Wireless M-Bus - Header</vt:lpstr>
      <vt:lpstr>Wireless M-Bus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214</cp:revision>
  <dcterms:modified xsi:type="dcterms:W3CDTF">2020-02-04T10:19:04Z</dcterms:modified>
</cp:coreProperties>
</file>